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5" r:id="rId9"/>
    <p:sldId id="276" r:id="rId10"/>
    <p:sldId id="277" r:id="rId11"/>
    <p:sldId id="279" r:id="rId12"/>
    <p:sldId id="281" r:id="rId13"/>
    <p:sldId id="280" r:id="rId14"/>
    <p:sldId id="278" r:id="rId15"/>
    <p:sldId id="283" r:id="rId16"/>
    <p:sldId id="284" r:id="rId17"/>
    <p:sldId id="285" r:id="rId18"/>
    <p:sldId id="287" r:id="rId19"/>
    <p:sldId id="288" r:id="rId20"/>
    <p:sldId id="289" r:id="rId21"/>
    <p:sldId id="290" r:id="rId22"/>
    <p:sldId id="291" r:id="rId23"/>
    <p:sldId id="282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5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39495" y="2637691"/>
            <a:ext cx="5216537" cy="1266797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sz="quarter" idx="1"/>
          </p:nvPr>
        </p:nvSpPr>
        <p:spPr>
          <a:xfrm>
            <a:off x="8160577" y="2637691"/>
            <a:ext cx="3630169" cy="1858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/>
            </a:lvl1pPr>
            <a:lvl2pPr marL="0" indent="457200">
              <a:lnSpc>
                <a:spcPct val="100000"/>
              </a:lnSpc>
              <a:buSzTx/>
              <a:buNone/>
              <a:defRPr sz="2400"/>
            </a:lvl2pPr>
            <a:lvl3pPr marL="0" indent="914400">
              <a:lnSpc>
                <a:spcPct val="100000"/>
              </a:lnSpc>
              <a:buSzTx/>
              <a:buNone/>
              <a:defRPr sz="2400"/>
            </a:lvl3pPr>
            <a:lvl4pPr marL="0" indent="1371600">
              <a:lnSpc>
                <a:spcPct val="100000"/>
              </a:lnSpc>
              <a:buSzTx/>
              <a:buNone/>
              <a:defRPr sz="2400"/>
            </a:lvl4pPr>
            <a:lvl5pPr marL="0" indent="1828800">
              <a:lnSpc>
                <a:spcPct val="100000"/>
              </a:lnSpc>
              <a:buSzTx/>
              <a:buNone/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84378" y="5486501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608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565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2831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chart+logo&#10;Title + Content 1- two column w/chart+logo&#10;Title + Content 1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sz="quarter" idx="1"/>
          </p:nvPr>
        </p:nvSpPr>
        <p:spPr>
          <a:xfrm>
            <a:off x="573023" y="2427288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543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155" name="Table 155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6" name="Shape 1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68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5236431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2060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931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3" cy="37571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624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22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209" name="Table 209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0" name="Shape 21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8375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4892047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038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7546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7748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0026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sz="quarter" idx="1"/>
          </p:nvPr>
        </p:nvSpPr>
        <p:spPr>
          <a:xfrm>
            <a:off x="573023" y="2282910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242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3507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7006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7434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030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302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Master title style</a:t>
            </a:r>
          </a:p>
        </p:txBody>
      </p:sp>
      <p:pic>
        <p:nvPicPr>
          <p:cNvPr id="304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573023" y="1194530"/>
            <a:ext cx="1051560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sz="half" idx="1"/>
          </p:nvPr>
        </p:nvSpPr>
        <p:spPr>
          <a:xfrm>
            <a:off x="573023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sz="half" idx="13"/>
          </p:nvPr>
        </p:nvSpPr>
        <p:spPr>
          <a:xfrm>
            <a:off x="6126369" y="2277728"/>
            <a:ext cx="4980321" cy="35214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08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18" name="Shape 31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6289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956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18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sz="3000"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8" name="Shape 48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LARGER SECOND HEADLINE</a:t>
            </a:r>
          </a:p>
        </p:txBody>
      </p:sp>
      <p:pic>
        <p:nvPicPr>
          <p:cNvPr id="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9195" y="5288793"/>
            <a:ext cx="3541250" cy="90835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189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357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0501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5293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359" name="Table 359"/>
          <p:cNvGraphicFramePr/>
          <p:nvPr/>
        </p:nvGraphicFramePr>
        <p:xfrm>
          <a:off x="4384904" y="2298078"/>
          <a:ext cx="7141051" cy="3665887"/>
        </p:xfrm>
        <a:graphic>
          <a:graphicData uri="http://schemas.openxmlformats.org/drawingml/2006/table">
            <a:tbl>
              <a:tblPr/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0" name="Shape 3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2282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69" name="Shape 36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body" sz="half" idx="1"/>
          </p:nvPr>
        </p:nvSpPr>
        <p:spPr>
          <a:xfrm>
            <a:off x="5665118" y="899804"/>
            <a:ext cx="5842073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075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36997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894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two column w/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37960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half" idx="13"/>
          </p:nvPr>
        </p:nvSpPr>
        <p:spPr>
          <a:xfrm>
            <a:off x="6083487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731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logo&#10;Title + Content 3- one column w/logo&#10;Title + Content 3- two column w/chart+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474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414" name="Table 414"/>
          <p:cNvGraphicFramePr/>
          <p:nvPr/>
        </p:nvGraphicFramePr>
        <p:xfrm>
          <a:off x="4384904" y="2298078"/>
          <a:ext cx="7141051" cy="3665887"/>
        </p:xfrm>
        <a:graphic>
          <a:graphicData uri="http://schemas.openxmlformats.org/drawingml/2006/table">
            <a:tbl>
              <a:tblPr/>
              <a:tblGrid>
                <a:gridCol w="2380350"/>
                <a:gridCol w="2380350"/>
                <a:gridCol w="23803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15" name="Shape 41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79689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25" name="Shape 425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26" name="Shape 426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sz="half" idx="1"/>
          </p:nvPr>
        </p:nvSpPr>
        <p:spPr>
          <a:xfrm>
            <a:off x="5665116" y="899804"/>
            <a:ext cx="5925201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3583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38" name="Shape 43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8993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573023" y="2116570"/>
            <a:ext cx="11005258" cy="898478"/>
          </a:xfrm>
          <a:prstGeom prst="rect">
            <a:avLst/>
          </a:prstGeom>
        </p:spPr>
        <p:txBody>
          <a:bodyPr/>
          <a:lstStyle>
            <a:lvl1pPr algn="ctr">
              <a:defRPr sz="3000"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573024" y="2780269"/>
            <a:ext cx="1100525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solidFill>
                  <a:srgbClr val="B2D23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LARGER SECOND HEADLINE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04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0729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- one column w/chart+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7273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7" name="Shape 467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468" name="Table 468"/>
          <p:cNvGraphicFramePr/>
          <p:nvPr/>
        </p:nvGraphicFramePr>
        <p:xfrm>
          <a:off x="4384904" y="2298078"/>
          <a:ext cx="5921851" cy="3665887"/>
        </p:xfrm>
        <a:graphic>
          <a:graphicData uri="http://schemas.openxmlformats.org/drawingml/2006/table">
            <a:tbl>
              <a:tblPr/>
              <a:tblGrid>
                <a:gridCol w="1973950"/>
                <a:gridCol w="1973950"/>
                <a:gridCol w="1973950"/>
              </a:tblGrid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177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36794" marR="36794" marT="36794" marB="36794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9" name="Shape 46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21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>
            <a:spLocks noGrp="1"/>
          </p:cNvSpPr>
          <p:nvPr>
            <p:ph type="body" sz="half" idx="1"/>
          </p:nvPr>
        </p:nvSpPr>
        <p:spPr>
          <a:xfrm>
            <a:off x="5763490" y="899804"/>
            <a:ext cx="4674919" cy="5049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80" name="Shape 480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81" name="Shape 481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482" name="Shape 48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0661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92" name="Shape 4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7815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01" name="Shape 50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02" name="Shape 5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4237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1a- one column w/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1" name="Shape 51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4270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1a- one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22" name="Shape 52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8378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+ Content 1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31" name="Shape 53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32" name="Shape 53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6927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1a- one column w/seal+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1" name="Shape 54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42" name="Shape 54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453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59148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9612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56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61" name="Shape 56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53401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2a- one column 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1" name="Shape 57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72" name="Shape 57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9311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998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Shape 59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1" name="Shape 591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92" name="Shape 59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49052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2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8681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a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11" name="Shape 611"/>
          <p:cNvSpPr txBox="1">
            <a:spLocks noGrp="1"/>
          </p:cNvSpPr>
          <p:nvPr>
            <p:ph type="body" sz="half" idx="1"/>
          </p:nvPr>
        </p:nvSpPr>
        <p:spPr>
          <a:xfrm>
            <a:off x="573023" y="2333625"/>
            <a:ext cx="10515601" cy="291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770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3a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573023" y="1194530"/>
            <a:ext cx="1008171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300">
                <a:solidFill>
                  <a:srgbClr val="007155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defRPr>
            </a:lvl1pPr>
          </a:lstStyle>
          <a:p>
            <a:r>
              <a:t>Click to edit title copy</a:t>
            </a:r>
          </a:p>
        </p:txBody>
      </p:sp>
      <p:sp>
        <p:nvSpPr>
          <p:cNvPr id="621" name="Shape 621"/>
          <p:cNvSpPr txBox="1">
            <a:spLocks noGrp="1"/>
          </p:cNvSpPr>
          <p:nvPr>
            <p:ph type="body" sz="half" idx="1"/>
          </p:nvPr>
        </p:nvSpPr>
        <p:spPr>
          <a:xfrm>
            <a:off x="5674412" y="2277728"/>
            <a:ext cx="4980322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22" name="Shape 622"/>
          <p:cNvSpPr>
            <a:spLocks noGrp="1"/>
          </p:cNvSpPr>
          <p:nvPr>
            <p:ph type="body" sz="half" idx="13"/>
          </p:nvPr>
        </p:nvSpPr>
        <p:spPr>
          <a:xfrm>
            <a:off x="573024" y="2277728"/>
            <a:ext cx="4980321" cy="38102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3" name="Shape 62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223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+ Content 3a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32" name="Shape 632"/>
          <p:cNvSpPr txBox="1">
            <a:spLocks noGrp="1"/>
          </p:cNvSpPr>
          <p:nvPr>
            <p:ph type="body" sz="quarter" idx="1"/>
          </p:nvPr>
        </p:nvSpPr>
        <p:spPr>
          <a:xfrm>
            <a:off x="573023" y="2306972"/>
            <a:ext cx="3626444" cy="36569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33" name="Shape 63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56182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one column w/se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43" name="Shape 64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580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505405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08588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two column w/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52" name="Shape 652"/>
          <p:cNvSpPr txBox="1">
            <a:spLocks noGrp="1"/>
          </p:cNvSpPr>
          <p:nvPr>
            <p:ph type="body" sz="half" idx="1"/>
          </p:nvPr>
        </p:nvSpPr>
        <p:spPr>
          <a:xfrm>
            <a:off x="573023" y="2291969"/>
            <a:ext cx="49803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53" name="Shape 65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7106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+ Content 3a- one column /seal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2" name="Shape 662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63" name="Shape 66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014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hape 67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515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4458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2" name="Shape 682"/>
          <p:cNvSpPr txBox="1">
            <a:spLocks noGrp="1"/>
          </p:cNvSpPr>
          <p:nvPr>
            <p:ph type="body" sz="half" idx="1"/>
          </p:nvPr>
        </p:nvSpPr>
        <p:spPr>
          <a:xfrm>
            <a:off x="573023" y="2438212"/>
            <a:ext cx="5121925" cy="3914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68342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4- one column w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92" name="Shape 692"/>
          <p:cNvSpPr txBox="1">
            <a:spLocks noGrp="1"/>
          </p:cNvSpPr>
          <p:nvPr>
            <p:ph type="body" sz="quarter" idx="1"/>
          </p:nvPr>
        </p:nvSpPr>
        <p:spPr>
          <a:xfrm>
            <a:off x="573023" y="2291969"/>
            <a:ext cx="3686156" cy="35900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622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5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02" name="Shape 702"/>
          <p:cNvSpPr txBox="1">
            <a:spLocks noGrp="1"/>
          </p:cNvSpPr>
          <p:nvPr>
            <p:ph type="body" idx="1"/>
          </p:nvPr>
        </p:nvSpPr>
        <p:spPr>
          <a:xfrm>
            <a:off x="573023" y="2291969"/>
            <a:ext cx="10961752" cy="37849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03" name="Shape 70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6964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5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13" name="Shape 713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14" name="Shape 71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1282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6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87257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6- two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EEF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3" name="Shape 733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34" name="Shape 734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35" name="Shape 73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1475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7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Shape 74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573023" y="2271965"/>
            <a:ext cx="10961752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45" name="Shape 7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7996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1- one column w/chart+ Content 1- one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3992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7-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961752" cy="13307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E4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54" name="Shape 754"/>
          <p:cNvSpPr txBox="1">
            <a:spLocks noGrp="1"/>
          </p:cNvSpPr>
          <p:nvPr>
            <p:ph type="body" sz="half" idx="1"/>
          </p:nvPr>
        </p:nvSpPr>
        <p:spPr>
          <a:xfrm>
            <a:off x="573023" y="2271965"/>
            <a:ext cx="5256278" cy="3810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55" name="Shape 755"/>
          <p:cNvSpPr>
            <a:spLocks noGrp="1"/>
          </p:cNvSpPr>
          <p:nvPr>
            <p:ph type="body" sz="half" idx="13"/>
          </p:nvPr>
        </p:nvSpPr>
        <p:spPr>
          <a:xfrm>
            <a:off x="6278498" y="2271965"/>
            <a:ext cx="5256277" cy="3810251"/>
          </a:xfrm>
          <a:prstGeom prst="rect">
            <a:avLst/>
          </a:prstGeom>
        </p:spPr>
        <p:txBody>
          <a:bodyPr/>
          <a:lstStyle/>
          <a:p>
            <a:pPr lvl="0">
              <a:defRPr>
                <a:solidFill>
                  <a:srgbClr val="FFFFFF"/>
                </a:solidFill>
              </a:defRPr>
            </a:pPr>
            <a:r>
              <a:rPr lang="en-US" smtClean="0"/>
              <a:t>Click to edit Master text styles</a:t>
            </a:r>
          </a:p>
        </p:txBody>
      </p:sp>
      <p:sp>
        <p:nvSpPr>
          <p:cNvPr id="756" name="Shape 75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43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yellow photo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Shape 764"/>
          <p:cNvSpPr>
            <a:spLocks noGrp="1"/>
          </p:cNvSpPr>
          <p:nvPr>
            <p:ph type="pic" idx="13"/>
          </p:nvPr>
        </p:nvSpPr>
        <p:spPr>
          <a:xfrm>
            <a:off x="0" y="0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65" name="Shape 765"/>
          <p:cNvSpPr txBox="1">
            <a:spLocks noGrp="1"/>
          </p:cNvSpPr>
          <p:nvPr>
            <p:ph type="title"/>
          </p:nvPr>
        </p:nvSpPr>
        <p:spPr>
          <a:xfrm>
            <a:off x="6400800" y="831469"/>
            <a:ext cx="506627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6" name="Shape 766"/>
          <p:cNvSpPr txBox="1">
            <a:spLocks noGrp="1"/>
          </p:cNvSpPr>
          <p:nvPr>
            <p:ph type="body" sz="half" idx="1"/>
          </p:nvPr>
        </p:nvSpPr>
        <p:spPr>
          <a:xfrm>
            <a:off x="6400800" y="2291969"/>
            <a:ext cx="506627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7" name="Shape 76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4388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lt green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Shape 775"/>
          <p:cNvSpPr>
            <a:spLocks noGrp="1"/>
          </p:cNvSpPr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76" name="Shape 776"/>
          <p:cNvSpPr txBox="1">
            <a:spLocks noGrp="1"/>
          </p:cNvSpPr>
          <p:nvPr>
            <p:ph type="title"/>
          </p:nvPr>
        </p:nvSpPr>
        <p:spPr>
          <a:xfrm>
            <a:off x="6400800" y="831469"/>
            <a:ext cx="4687824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77" name="Shape 777"/>
          <p:cNvSpPr txBox="1">
            <a:spLocks noGrp="1"/>
          </p:cNvSpPr>
          <p:nvPr>
            <p:ph type="body" sz="half" idx="1"/>
          </p:nvPr>
        </p:nvSpPr>
        <p:spPr>
          <a:xfrm>
            <a:off x="6400800" y="2291969"/>
            <a:ext cx="468782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78" name="Shape 778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7998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+ Content 8- mid blu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Shape 786"/>
          <p:cNvSpPr>
            <a:spLocks noGrp="1"/>
          </p:cNvSpPr>
          <p:nvPr>
            <p:ph type="pic" idx="13"/>
          </p:nvPr>
        </p:nvSpPr>
        <p:spPr>
          <a:xfrm>
            <a:off x="0" y="1"/>
            <a:ext cx="6190735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6400798" y="831469"/>
            <a:ext cx="523926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8" name="Shape 788"/>
          <p:cNvSpPr txBox="1">
            <a:spLocks noGrp="1"/>
          </p:cNvSpPr>
          <p:nvPr>
            <p:ph type="body" sz="half" idx="1"/>
          </p:nvPr>
        </p:nvSpPr>
        <p:spPr>
          <a:xfrm>
            <a:off x="6400798" y="2291969"/>
            <a:ext cx="523926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89" name="Shape 78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9407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8009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/>
          </p:cNvSpPr>
          <p:nvPr>
            <p:ph type="pic" idx="13"/>
          </p:nvPr>
        </p:nvSpPr>
        <p:spPr>
          <a:xfrm>
            <a:off x="1524000" y="0"/>
            <a:ext cx="914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04" name="Shape 804"/>
          <p:cNvSpPr txBox="1">
            <a:spLocks noGrp="1"/>
          </p:cNvSpPr>
          <p:nvPr>
            <p:ph type="sldNum" sz="quarter" idx="2"/>
          </p:nvPr>
        </p:nvSpPr>
        <p:spPr>
          <a:xfrm>
            <a:off x="10099616" y="303609"/>
            <a:ext cx="279202" cy="312738"/>
          </a:xfrm>
          <a:prstGeom prst="rect">
            <a:avLst/>
          </a:prstGeom>
        </p:spPr>
        <p:txBody>
          <a:bodyPr lIns="35718" tIns="35718" rIns="35718" bIns="35718" anchor="t"/>
          <a:lstStyle>
            <a:lvl1pPr defTabSz="410765">
              <a:lnSpc>
                <a:spcPct val="80000"/>
              </a:lnSpc>
              <a:defRPr sz="16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1729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E63CA0-4566-45FB-9422-524DA13289FA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573023" y="831469"/>
            <a:ext cx="10801221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sz="quarter" idx="1"/>
          </p:nvPr>
        </p:nvSpPr>
        <p:spPr>
          <a:xfrm>
            <a:off x="573023" y="2298081"/>
            <a:ext cx="3626444" cy="3656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aphicFrame>
        <p:nvGraphicFramePr>
          <p:cNvPr id="100" name="Table 100"/>
          <p:cNvGraphicFramePr/>
          <p:nvPr/>
        </p:nvGraphicFramePr>
        <p:xfrm>
          <a:off x="4384907" y="2298078"/>
          <a:ext cx="6989338" cy="3656991"/>
        </p:xfrm>
        <a:graphic>
          <a:graphicData uri="http://schemas.openxmlformats.org/drawingml/2006/table">
            <a:tbl>
              <a:tblPr/>
              <a:tblGrid>
                <a:gridCol w="2329779"/>
                <a:gridCol w="2329779"/>
                <a:gridCol w="2329779"/>
              </a:tblGrid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3B3838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13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1" name="Table 101"/>
          <p:cNvGraphicFramePr/>
          <p:nvPr/>
        </p:nvGraphicFramePr>
        <p:xfrm>
          <a:off x="-591015" y="-1773044"/>
          <a:ext cx="208281" cy="1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2" name="Shape 10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903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 rot="5400000">
            <a:off x="-883243" y="2197429"/>
            <a:ext cx="3784487" cy="118924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sz="half" idx="1"/>
          </p:nvPr>
        </p:nvSpPr>
        <p:spPr>
          <a:xfrm>
            <a:off x="5687695" y="899806"/>
            <a:ext cx="536493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quarter" idx="13"/>
          </p:nvPr>
        </p:nvSpPr>
        <p:spPr>
          <a:xfrm>
            <a:off x="1828800" y="3482623"/>
            <a:ext cx="3611141" cy="24666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sz="quarter" idx="14"/>
          </p:nvPr>
        </p:nvSpPr>
        <p:spPr>
          <a:xfrm>
            <a:off x="1828800" y="899806"/>
            <a:ext cx="3611141" cy="246662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414379" y="6334824"/>
            <a:ext cx="592666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Click to edit text.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9492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jpeg"/>
          <p:cNvPicPr>
            <a:picLocks noChangeAspect="1"/>
          </p:cNvPicPr>
          <p:nvPr/>
        </p:nvPicPr>
        <p:blipFill>
          <a:blip r:embed="rId78">
            <a:extLst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15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Shape 4"/>
          <p:cNvSpPr txBox="1"/>
          <p:nvPr/>
        </p:nvSpPr>
        <p:spPr>
          <a:xfrm>
            <a:off x="557561" y="1629630"/>
            <a:ext cx="5363737" cy="208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7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University </a:t>
            </a:r>
            <a:br/>
            <a:r>
              <a:t>of Vermont</a:t>
            </a:r>
          </a:p>
        </p:txBody>
      </p:sp>
      <p:sp>
        <p:nvSpPr>
          <p:cNvPr id="5" name="Shape 5"/>
          <p:cNvSpPr txBox="1"/>
          <p:nvPr/>
        </p:nvSpPr>
        <p:spPr>
          <a:xfrm>
            <a:off x="557560" y="4605452"/>
            <a:ext cx="326730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Since 1791</a:t>
            </a:r>
          </a:p>
        </p:txBody>
      </p:sp>
      <p:sp>
        <p:nvSpPr>
          <p:cNvPr id="6" name="Shape 6"/>
          <p:cNvSpPr/>
          <p:nvPr/>
        </p:nvSpPr>
        <p:spPr>
          <a:xfrm>
            <a:off x="635617" y="4137102"/>
            <a:ext cx="646772" cy="198610"/>
          </a:xfrm>
          <a:prstGeom prst="rect">
            <a:avLst/>
          </a:prstGeom>
          <a:solidFill>
            <a:srgbClr val="B2D23E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9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B0DE001B-3222-427D-B5D7-CB1A1DE3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4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ln>
            <a:noFill/>
          </a:ln>
          <a:solidFill>
            <a:srgbClr val="007155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1pPr>
      <a:lvl2pPr marL="714375" marR="0" indent="-257175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2pPr>
      <a:lvl3pPr marL="1188719" marR="0" indent="-274319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3pPr>
      <a:lvl4pPr marL="1665514" marR="0" indent="-293914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4pPr>
      <a:lvl5pPr marL="2171700" marR="0" indent="-3429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5pPr>
      <a:lvl6pPr marL="25146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6pPr>
      <a:lvl7pPr marL="29718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7pPr>
      <a:lvl8pPr marL="34290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8pPr>
      <a:lvl9pPr marL="38862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4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9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13"/>
          <p:cNvSpPr txBox="1">
            <a:spLocks noGrp="1"/>
          </p:cNvSpPr>
          <p:nvPr>
            <p:ph type="title"/>
          </p:nvPr>
        </p:nvSpPr>
        <p:spPr>
          <a:xfrm>
            <a:off x="162729" y="95194"/>
            <a:ext cx="11744848" cy="110309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700">
                <a:solidFill>
                  <a:srgbClr val="FF9300"/>
                </a:solidFill>
              </a:defRPr>
            </a:lvl1pPr>
          </a:lstStyle>
          <a:p>
            <a:r>
              <a:rPr dirty="0">
                <a:solidFill>
                  <a:srgbClr val="965600"/>
                </a:solidFill>
              </a:rPr>
              <a:t>   </a:t>
            </a:r>
            <a:r>
              <a:rPr lang="en-US" dirty="0" smtClean="0">
                <a:solidFill>
                  <a:srgbClr val="965600"/>
                </a:solidFill>
              </a:rPr>
              <a:t>Appendicitis</a:t>
            </a:r>
            <a:r>
              <a:rPr dirty="0" smtClean="0">
                <a:solidFill>
                  <a:srgbClr val="965600"/>
                </a:solidFill>
              </a:rPr>
              <a:t> </a:t>
            </a:r>
            <a:r>
              <a:rPr dirty="0">
                <a:solidFill>
                  <a:srgbClr val="965600"/>
                </a:solidFill>
              </a:rPr>
              <a:t>Point of Care Ultrasound </a:t>
            </a:r>
          </a:p>
        </p:txBody>
      </p:sp>
      <p:pic>
        <p:nvPicPr>
          <p:cNvPr id="2" name="dopler with hyperemi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6" end="345"/>
                </p14:media>
              </p:ext>
            </p:extLst>
          </p:nvPr>
        </p:nvPicPr>
        <p:blipFill rotWithShape="1">
          <a:blip r:embed="rId5"/>
          <a:srcRect l="31160" r="27977"/>
          <a:stretch>
            <a:fillRect/>
          </a:stretch>
        </p:blipFill>
        <p:spPr>
          <a:xfrm>
            <a:off x="1956816" y="1733930"/>
            <a:ext cx="2935224" cy="4040519"/>
          </a:xfrm>
          <a:prstGeom prst="rect">
            <a:avLst/>
          </a:prstGeom>
        </p:spPr>
      </p:pic>
      <p:pic>
        <p:nvPicPr>
          <p:cNvPr id="3" name="appendix over iliac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88" end="530.4829"/>
                </p14:media>
              </p:ext>
            </p:extLst>
          </p:nvPr>
        </p:nvPicPr>
        <p:blipFill rotWithShape="1">
          <a:blip r:embed="rId6"/>
          <a:srcRect l="-841" r="18386" b="26383"/>
          <a:stretch>
            <a:fillRect/>
          </a:stretch>
        </p:blipFill>
        <p:spPr>
          <a:xfrm>
            <a:off x="6232648" y="2496218"/>
            <a:ext cx="429768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08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863" y="189464"/>
            <a:ext cx="10515601" cy="1325563"/>
          </a:xfrm>
        </p:spPr>
        <p:txBody>
          <a:bodyPr/>
          <a:lstStyle/>
          <a:p>
            <a:r>
              <a:rPr lang="en-US" dirty="0" smtClean="0"/>
              <a:t>Scanning technique: systematic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3" y="1591056"/>
            <a:ext cx="3269220" cy="380871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Search systematically for the appendix or </a:t>
            </a:r>
            <a:r>
              <a:rPr lang="en-US" dirty="0" smtClean="0"/>
              <a:t>landmarks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Appendix should be bounded by: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Iliac crest (lateral)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Iliac a/v (medial)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Psoas (posterior)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Keep the indicator up or to the right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92" y="1161899"/>
            <a:ext cx="6247758" cy="4827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283242" y="3876294"/>
            <a:ext cx="1357162" cy="0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4445267" y="4047945"/>
            <a:ext cx="11230" cy="1226699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/>
          <p:nvPr/>
        </p:nvCxnSpPr>
        <p:spPr>
          <a:xfrm>
            <a:off x="4588041" y="5146829"/>
            <a:ext cx="1369194" cy="0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>
            <a:off x="5842775" y="4061852"/>
            <a:ext cx="8022" cy="899420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830364" y="3865732"/>
            <a:ext cx="10948" cy="530613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 flipV="1">
            <a:off x="4445267" y="4483075"/>
            <a:ext cx="1114124" cy="14592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03015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findings in normal 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" y="2480625"/>
            <a:ext cx="4610499" cy="2174153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Tubular structure (&lt;6 mm diameter)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Compressible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Non-peristaltic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Proximal </a:t>
            </a:r>
            <a:r>
              <a:rPr lang="en-US" dirty="0" smtClean="0"/>
              <a:t>portion originates from </a:t>
            </a:r>
            <a:r>
              <a:rPr lang="en-US" dirty="0" smtClean="0"/>
              <a:t>the cecum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59" y="1819175"/>
            <a:ext cx="5342370" cy="37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526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findings in normal appendix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67145" y="2358190"/>
            <a:ext cx="4403237" cy="2174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kern="0" dirty="0" smtClean="0"/>
              <a:t>VS Small bowel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err="1" smtClean="0"/>
              <a:t>Peristalsing</a:t>
            </a:r>
            <a:r>
              <a:rPr lang="en-US" kern="0" dirty="0" smtClean="0"/>
              <a:t> with luminal contents</a:t>
            </a:r>
          </a:p>
          <a:p>
            <a:r>
              <a:rPr lang="en-US" kern="0" dirty="0" smtClean="0"/>
              <a:t>VS Large bowel (cecum)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Large </a:t>
            </a:r>
            <a:r>
              <a:rPr lang="en-US" kern="0" dirty="0" err="1" smtClean="0"/>
              <a:t>stx</a:t>
            </a:r>
            <a:r>
              <a:rPr lang="en-US" kern="0" dirty="0" smtClean="0"/>
              <a:t> with “dirty air pattern”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4215384"/>
            <a:ext cx="6641109" cy="242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120" y="1210823"/>
            <a:ext cx="4132326" cy="28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0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Ultrasound signs of acute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771" y="1281316"/>
            <a:ext cx="443211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Primary Criteria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Non-compressibility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Diameter &gt;6 </a:t>
            </a:r>
            <a:r>
              <a:rPr lang="en-US" b="1" dirty="0" smtClean="0"/>
              <a:t>mm</a:t>
            </a:r>
            <a:endParaRPr lang="en-US" b="1" dirty="0" smtClean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441803" y="1281316"/>
            <a:ext cx="4432114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85000" lnSpcReduction="20000"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sz="2100" kern="0" dirty="0" smtClean="0"/>
              <a:t>Secondary 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Appendicolith</a:t>
            </a:r>
            <a:r>
              <a:rPr lang="en-US" dirty="0"/>
              <a:t> – hyperechoic with posterior </a:t>
            </a:r>
            <a:r>
              <a:rPr lang="en-US" dirty="0" smtClean="0"/>
              <a:t>shadowing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0" dirty="0"/>
              <a:t>Free fluid</a:t>
            </a:r>
            <a:r>
              <a:rPr lang="en-US" kern="0" dirty="0"/>
              <a:t> surrounding </a:t>
            </a:r>
            <a:r>
              <a:rPr lang="en-US" kern="0" dirty="0" smtClean="0"/>
              <a:t>appendix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Mural hyperemia on color Doppler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 smtClean="0"/>
              <a:t>Hyperechoic local mesenteric fat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sign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/>
              <a:t>Hypoechoic fluid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/>
              <a:t>Hyperechoic mucosa/submucosa</a:t>
            </a:r>
          </a:p>
          <a:p>
            <a:pPr marL="1000125" lvl="1" indent="-285750">
              <a:buFont typeface="Arial" panose="020B0604020202020204" pitchFamily="34" charset="0"/>
              <a:buChar char="•"/>
            </a:pPr>
            <a:r>
              <a:rPr lang="en-US" dirty="0"/>
              <a:t>Hypoechoic </a:t>
            </a:r>
            <a:r>
              <a:rPr lang="en-US" dirty="0" err="1"/>
              <a:t>muscularis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kern="0" dirty="0"/>
          </a:p>
        </p:txBody>
      </p:sp>
    </p:spTree>
    <p:extLst>
      <p:ext uri="{BB962C8B-B14F-4D97-AF65-F5344CB8AC3E}">
        <p14:creationId xmlns:p14="http://schemas.microsoft.com/office/powerpoint/2010/main" val="18560328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3" y="196201"/>
            <a:ext cx="10515601" cy="1325563"/>
          </a:xfrm>
        </p:spPr>
        <p:txBody>
          <a:bodyPr/>
          <a:lstStyle/>
          <a:p>
            <a:r>
              <a:rPr lang="en-US" dirty="0" smtClean="0"/>
              <a:t>Acute perforated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3715" y="1659393"/>
            <a:ext cx="2767540" cy="275715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Findings: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Free fluid surrounding non-compressible tubular structure which overlies the iliac artery and psoas muscle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Mural hyperemia on Doppler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Image3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90143" y="1741689"/>
            <a:ext cx="4049278" cy="3330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69"/>
          <a:stretch/>
        </p:blipFill>
        <p:spPr>
          <a:xfrm rot="7954366">
            <a:off x="-176677" y="1224386"/>
            <a:ext cx="2003855" cy="1034608"/>
          </a:xfrm>
          <a:prstGeom prst="rect">
            <a:avLst/>
          </a:prstGeom>
        </p:spPr>
      </p:pic>
      <p:pic>
        <p:nvPicPr>
          <p:cNvPr id="7" name="perf with dop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1318" r="37084"/>
          <a:stretch/>
        </p:blipFill>
        <p:spPr>
          <a:xfrm>
            <a:off x="4928456" y="1131860"/>
            <a:ext cx="3108960" cy="42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98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71" y="182245"/>
            <a:ext cx="10515601" cy="1325563"/>
          </a:xfrm>
        </p:spPr>
        <p:txBody>
          <a:bodyPr/>
          <a:lstStyle/>
          <a:p>
            <a:r>
              <a:rPr lang="en-US" dirty="0" smtClean="0"/>
              <a:t>Acute Appendicitis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2008" y="2291969"/>
            <a:ext cx="2697480" cy="4351338"/>
          </a:xfrm>
        </p:spPr>
        <p:txBody>
          <a:bodyPr/>
          <a:lstStyle/>
          <a:p>
            <a:r>
              <a:rPr lang="en-US" dirty="0" smtClean="0"/>
              <a:t>Findings: dilated non-compressible tubular structure overlying the iliac artery</a:t>
            </a:r>
            <a:endParaRPr lang="en-US" dirty="0"/>
          </a:p>
        </p:txBody>
      </p:sp>
      <p:pic>
        <p:nvPicPr>
          <p:cNvPr id="4" name="transverse view too much g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7360" y="1761808"/>
            <a:ext cx="4645152" cy="40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68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nsverse incomplete 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871" y="1856231"/>
            <a:ext cx="7100485" cy="399402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995750" y="2310257"/>
            <a:ext cx="2697480" cy="4351338"/>
          </a:xfrm>
        </p:spPr>
        <p:txBody>
          <a:bodyPr/>
          <a:lstStyle/>
          <a:p>
            <a:r>
              <a:rPr lang="en-US" dirty="0" smtClean="0"/>
              <a:t>Findings: incompletely viewed dilated blind ending tubular structure with “target sign” </a:t>
            </a:r>
            <a:r>
              <a:rPr lang="en-US" dirty="0"/>
              <a:t>and </a:t>
            </a:r>
            <a:r>
              <a:rPr lang="en-US" dirty="0" err="1" smtClean="0"/>
              <a:t>appendicolith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9871" y="18224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kern="0" smtClean="0"/>
              <a:t>Acute Appendicitis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786996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3096" y="2666873"/>
            <a:ext cx="2697480" cy="4351338"/>
          </a:xfrm>
        </p:spPr>
        <p:txBody>
          <a:bodyPr/>
          <a:lstStyle/>
          <a:p>
            <a:r>
              <a:rPr lang="en-US" dirty="0" smtClean="0"/>
              <a:t>Findings: dilated non-compressible tubular structure demonstrating target sign and </a:t>
            </a:r>
            <a:r>
              <a:rPr lang="en-US" dirty="0" err="1" smtClean="0"/>
              <a:t>fecolith</a:t>
            </a:r>
            <a:endParaRPr lang="en-US" dirty="0"/>
          </a:p>
        </p:txBody>
      </p:sp>
      <p:pic>
        <p:nvPicPr>
          <p:cNvPr id="5" name="transverse fecoli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753" r="31027" b="9196"/>
          <a:stretch/>
        </p:blipFill>
        <p:spPr>
          <a:xfrm>
            <a:off x="2971800" y="2047304"/>
            <a:ext cx="3017520" cy="356616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9871" y="18224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kern="0" smtClean="0"/>
              <a:t>Acute Appendicitis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8556399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2008" y="2291969"/>
            <a:ext cx="2697480" cy="4351338"/>
          </a:xfrm>
        </p:spPr>
        <p:txBody>
          <a:bodyPr/>
          <a:lstStyle/>
          <a:p>
            <a:r>
              <a:rPr lang="en-US" dirty="0" smtClean="0"/>
              <a:t>Findings: dilated blind ended tubular structure overlying iliac vessels and originating from the cecum with large </a:t>
            </a:r>
            <a:r>
              <a:rPr lang="en-US" dirty="0" err="1" smtClean="0"/>
              <a:t>fecolith</a:t>
            </a:r>
            <a:endParaRPr lang="en-US" dirty="0"/>
          </a:p>
        </p:txBody>
      </p:sp>
      <p:pic>
        <p:nvPicPr>
          <p:cNvPr id="5" name="tough view with fecolith good anatom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331" r="15366"/>
          <a:stretch/>
        </p:blipFill>
        <p:spPr>
          <a:xfrm>
            <a:off x="1527048" y="1946416"/>
            <a:ext cx="4389120" cy="346246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9871" y="182245"/>
            <a:ext cx="10515601" cy="1325563"/>
          </a:xfrm>
        </p:spPr>
        <p:txBody>
          <a:bodyPr/>
          <a:lstStyle/>
          <a:p>
            <a:r>
              <a:rPr lang="en-US" dirty="0" smtClean="0"/>
              <a:t>Acute Appendicitis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44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380" y="2506662"/>
            <a:ext cx="2697480" cy="4351338"/>
          </a:xfrm>
        </p:spPr>
        <p:txBody>
          <a:bodyPr/>
          <a:lstStyle/>
          <a:p>
            <a:r>
              <a:rPr lang="en-US" dirty="0" smtClean="0"/>
              <a:t>Findings: tip of appendix</a:t>
            </a:r>
            <a:endParaRPr lang="en-US" dirty="0"/>
          </a:p>
        </p:txBody>
      </p:sp>
      <p:pic>
        <p:nvPicPr>
          <p:cNvPr id="5" name="tip of appy with flu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8221" r="35200"/>
          <a:stretch/>
        </p:blipFill>
        <p:spPr>
          <a:xfrm>
            <a:off x="2121408" y="2157032"/>
            <a:ext cx="1554480" cy="3289935"/>
          </a:xfrm>
          <a:prstGeom prst="rect">
            <a:avLst/>
          </a:prstGeom>
        </p:spPr>
      </p:pic>
      <p:pic>
        <p:nvPicPr>
          <p:cNvPr id="6" name="nice ti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7051" r="17988"/>
          <a:stretch/>
        </p:blipFill>
        <p:spPr>
          <a:xfrm>
            <a:off x="4433316" y="2430399"/>
            <a:ext cx="2194560" cy="27432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99871" y="182245"/>
            <a:ext cx="10515601" cy="1325563"/>
          </a:xfrm>
        </p:spPr>
        <p:txBody>
          <a:bodyPr/>
          <a:lstStyle/>
          <a:p>
            <a:r>
              <a:rPr lang="en-US" dirty="0" smtClean="0"/>
              <a:t>Acute Appendicitis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81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Indications and relative contraindications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Appendix anatomy including anatomical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Patient positioning and scanning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Clinical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85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95" y="173101"/>
            <a:ext cx="10515601" cy="1325563"/>
          </a:xfrm>
        </p:spPr>
        <p:txBody>
          <a:bodyPr/>
          <a:lstStyle/>
          <a:p>
            <a:r>
              <a:rPr lang="en-US" dirty="0" smtClean="0"/>
              <a:t>A-line pattern (abdomen)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0408" y="2711069"/>
            <a:ext cx="2697480" cy="4351338"/>
          </a:xfrm>
        </p:spPr>
        <p:txBody>
          <a:bodyPr/>
          <a:lstStyle/>
          <a:p>
            <a:r>
              <a:rPr lang="en-US" dirty="0" smtClean="0"/>
              <a:t>Prominent A-line pattern in abdomen suggests intraabdominal free air</a:t>
            </a:r>
            <a:endParaRPr lang="en-US" dirty="0"/>
          </a:p>
        </p:txBody>
      </p:sp>
      <p:pic>
        <p:nvPicPr>
          <p:cNvPr id="4" name="PERFO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100" r="27077" b="9746"/>
          <a:stretch/>
        </p:blipFill>
        <p:spPr>
          <a:xfrm>
            <a:off x="2743200" y="2375853"/>
            <a:ext cx="2103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65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2008" y="2291969"/>
            <a:ext cx="2697480" cy="4351338"/>
          </a:xfrm>
        </p:spPr>
        <p:txBody>
          <a:bodyPr/>
          <a:lstStyle/>
          <a:p>
            <a:r>
              <a:rPr lang="en-US" dirty="0" smtClean="0"/>
              <a:t>Findings: dilated blind ended tubular structure overlying iliac vessels with surrounding </a:t>
            </a:r>
            <a:r>
              <a:rPr lang="en-US" dirty="0" err="1" smtClean="0"/>
              <a:t>hyperechogenic</a:t>
            </a:r>
            <a:r>
              <a:rPr lang="en-US" dirty="0" smtClean="0"/>
              <a:t> fat</a:t>
            </a:r>
          </a:p>
          <a:p>
            <a:endParaRPr lang="en-US" dirty="0"/>
          </a:p>
        </p:txBody>
      </p:sp>
      <p:pic>
        <p:nvPicPr>
          <p:cNvPr id="4" name="great view over iliacs with surounding flu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335" t="13180" r="29163" b="16818"/>
          <a:stretch/>
        </p:blipFill>
        <p:spPr>
          <a:xfrm>
            <a:off x="2926080" y="2377440"/>
            <a:ext cx="3291840" cy="32004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9871" y="18224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kern="0" smtClean="0"/>
              <a:t>Acute Appendicitis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02834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0823" y="1990217"/>
            <a:ext cx="2697480" cy="4351338"/>
          </a:xfrm>
        </p:spPr>
        <p:txBody>
          <a:bodyPr/>
          <a:lstStyle/>
          <a:p>
            <a:r>
              <a:rPr lang="en-US" dirty="0" smtClean="0"/>
              <a:t>Findings: dilated tubular structure with hyperemia on Doppler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Target sign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Ring of fire sign</a:t>
            </a:r>
            <a:endParaRPr lang="en-US" dirty="0"/>
          </a:p>
        </p:txBody>
      </p:sp>
      <p:pic>
        <p:nvPicPr>
          <p:cNvPr id="4" name="doppler with hyperem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656" r="21094" b="15109"/>
          <a:stretch/>
        </p:blipFill>
        <p:spPr>
          <a:xfrm>
            <a:off x="3000375" y="2291969"/>
            <a:ext cx="2286000" cy="246888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99871" y="18224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1" i="0" u="none" strike="noStrike" cap="none" spc="0" baseline="0">
                <a:ln>
                  <a:noFill/>
                </a:ln>
                <a:solidFill>
                  <a:srgbClr val="007155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r>
              <a:rPr lang="en-US" kern="0" smtClean="0"/>
              <a:t>Acute Appendicitis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444711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2" y="244511"/>
            <a:ext cx="10515601" cy="1325563"/>
          </a:xfrm>
        </p:spPr>
        <p:txBody>
          <a:bodyPr/>
          <a:lstStyle/>
          <a:p>
            <a:r>
              <a:rPr lang="en-US" dirty="0" smtClean="0"/>
              <a:t>Interpreting Findings (when to CT)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595" y="1290460"/>
            <a:ext cx="3711182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Appendix Fully Visualized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High suspicion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Suspected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Low suspicion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765563" y="1290460"/>
            <a:ext cx="3711182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b="1" kern="0" dirty="0" smtClean="0"/>
              <a:t>Equivocal Findings</a:t>
            </a:r>
          </a:p>
          <a:p>
            <a:r>
              <a:rPr lang="en-US" kern="0" dirty="0" smtClean="0"/>
              <a:t>Appendix was not fully visualized and there are some secondary signs of appendicitis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 smtClean="0"/>
          </a:p>
          <a:p>
            <a:r>
              <a:rPr lang="en-US" kern="0" dirty="0" smtClean="0"/>
              <a:t/>
            </a:r>
            <a:br>
              <a:rPr lang="en-US" kern="0" dirty="0" smtClean="0"/>
            </a:br>
            <a:endParaRPr lang="en-US" kern="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7568185" y="1290460"/>
            <a:ext cx="3711182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714375" marR="0" indent="-257175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188719" marR="0" indent="-274319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665514" marR="0" indent="-293914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2171700" marR="0" indent="-3429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25146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29718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34290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3886200" marR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b="1" kern="0" dirty="0" smtClean="0"/>
              <a:t>Appendix NOT visualized</a:t>
            </a:r>
          </a:p>
          <a:p>
            <a:r>
              <a:rPr lang="en-US" kern="0" dirty="0" smtClean="0"/>
              <a:t>- Ongoing area of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kern="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20040" y="5148072"/>
            <a:ext cx="319125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b="1" dirty="0"/>
              <a:t>Likely does not need CT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4008" y="5148072"/>
            <a:ext cx="319125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2400" b="1" dirty="0" smtClean="0"/>
              <a:t>Probably needs a CT</a:t>
            </a:r>
            <a:endParaRPr lang="en-US" sz="2400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33480" y="5148072"/>
            <a:ext cx="3191256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kern="0" dirty="0"/>
              <a:t>If few S/S: no 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kern="0" dirty="0"/>
              <a:t>If many S/S: CT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732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Consider ultrasound as a first line diagnostic tool in select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Scan over point of most tenderness or systematically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Look for a blind ending, non-</a:t>
            </a:r>
            <a:r>
              <a:rPr lang="en-US" dirty="0" err="1" smtClean="0"/>
              <a:t>peristalsing</a:t>
            </a:r>
            <a:r>
              <a:rPr lang="en-US" dirty="0" smtClean="0"/>
              <a:t>, tubular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Non-compressibility and &gt;6 mm width are diagnostic for appendicitis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Integrate test findings with overall clinical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right patient for RLQ POCUS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Clinical concern for appendicitis (RLQ pain, fever, anorexia, nausea, vomiting)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Pain is </a:t>
            </a:r>
            <a:r>
              <a:rPr lang="en-US" dirty="0" smtClean="0"/>
              <a:t>thoughtfully managed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Immediate surgery is not a better </a:t>
            </a:r>
            <a:r>
              <a:rPr lang="en-US" dirty="0" smtClean="0"/>
              <a:t>option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are not evaluating a large differential diagnosis (often the case in elderly pts)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221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Appendix Anatomy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455" y="5074919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appendix is located in the </a:t>
            </a:r>
            <a:r>
              <a:rPr lang="en-US" dirty="0" smtClean="0"/>
              <a:t>RLQ originating from the </a:t>
            </a:r>
            <a:r>
              <a:rPr lang="en-US" dirty="0" smtClean="0"/>
              <a:t>cecum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Commonly found overlying the iliac artery/vein</a:t>
            </a:r>
            <a:endParaRPr lang="en-US" dirty="0"/>
          </a:p>
        </p:txBody>
      </p:sp>
      <p:pic>
        <p:nvPicPr>
          <p:cNvPr id="4" name="Image10"/>
          <p:cNvPicPr/>
          <p:nvPr/>
        </p:nvPicPr>
        <p:blipFill rotWithShape="1">
          <a:blip r:embed="rId2"/>
          <a:srcRect l="2460" r="30737"/>
          <a:stretch/>
        </p:blipFill>
        <p:spPr bwMode="auto">
          <a:xfrm>
            <a:off x="318135" y="1313117"/>
            <a:ext cx="6035040" cy="3603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126" y="1313117"/>
            <a:ext cx="5022313" cy="36036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8134" y="2346960"/>
            <a:ext cx="2479930" cy="44805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8134" y="1487614"/>
            <a:ext cx="2479930" cy="44805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2255" y="3011138"/>
            <a:ext cx="2191688" cy="44805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681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Appendix Anatomy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455" y="5074919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appendix is located in the </a:t>
            </a:r>
            <a:r>
              <a:rPr lang="en-US" dirty="0"/>
              <a:t>RLQ originating from the cecum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Commonly found overlying the iliac artery/vein AND psoas muscle</a:t>
            </a:r>
            <a:endParaRPr lang="en-US" dirty="0"/>
          </a:p>
        </p:txBody>
      </p:sp>
      <p:pic>
        <p:nvPicPr>
          <p:cNvPr id="5" name="Image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244979" y="1133855"/>
            <a:ext cx="4160636" cy="3823430"/>
          </a:xfrm>
          <a:prstGeom prst="rect">
            <a:avLst/>
          </a:prstGeom>
        </p:spPr>
      </p:pic>
      <p:pic>
        <p:nvPicPr>
          <p:cNvPr id="6" name="Image1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814536" y="1133855"/>
            <a:ext cx="3147060" cy="3714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76" y="1195672"/>
            <a:ext cx="3137977" cy="37616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991" y="1529739"/>
            <a:ext cx="1896600" cy="28284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3582" y="1779651"/>
            <a:ext cx="715138" cy="69799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1608" y="3941064"/>
            <a:ext cx="1188720" cy="32055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956" y="3717658"/>
            <a:ext cx="536450" cy="32917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3176" y="4606123"/>
            <a:ext cx="957152" cy="24267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5574" y="3291840"/>
            <a:ext cx="678562" cy="42581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15817" y="1529739"/>
            <a:ext cx="573967" cy="24991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02582" y="1812584"/>
            <a:ext cx="605410" cy="19319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40735" y="2160271"/>
            <a:ext cx="191770" cy="10456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62471" y="1929765"/>
            <a:ext cx="885961" cy="14592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086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Appendix Anatomy Variants…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3" y="5222652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appendix is actually only above the </a:t>
            </a:r>
            <a:r>
              <a:rPr lang="en-US" dirty="0" err="1" smtClean="0"/>
              <a:t>iliacs</a:t>
            </a:r>
            <a:r>
              <a:rPr lang="en-US" dirty="0" smtClean="0"/>
              <a:t> about 1/3 of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likely, it is found behind the cecum, where there less well defined landmarks</a:t>
            </a:r>
          </a:p>
        </p:txBody>
      </p:sp>
      <p:pic>
        <p:nvPicPr>
          <p:cNvPr id="5" name="Image1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0" y="1480852"/>
            <a:ext cx="3526535" cy="3741800"/>
          </a:xfrm>
          <a:prstGeom prst="rect">
            <a:avLst/>
          </a:prstGeom>
        </p:spPr>
      </p:pic>
      <p:pic>
        <p:nvPicPr>
          <p:cNvPr id="6" name="Image17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878865" y="1442370"/>
            <a:ext cx="3559492" cy="3780282"/>
          </a:xfrm>
          <a:prstGeom prst="rect">
            <a:avLst/>
          </a:prstGeom>
        </p:spPr>
      </p:pic>
      <p:pic>
        <p:nvPicPr>
          <p:cNvPr id="7" name="Image19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575040" y="1442370"/>
            <a:ext cx="4440175" cy="37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814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5473" y="165120"/>
            <a:ext cx="10515601" cy="1325563"/>
          </a:xfrm>
        </p:spPr>
        <p:txBody>
          <a:bodyPr/>
          <a:lstStyle/>
          <a:p>
            <a:r>
              <a:rPr lang="en-US" dirty="0" smtClean="0"/>
              <a:t>Probe 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4323" y="4914173"/>
            <a:ext cx="10515601" cy="17421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Linear is good for image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Curvilinear is good for tissue penetration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10" y="1090232"/>
            <a:ext cx="5324475" cy="38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1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Patient Positioning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3" y="4688629"/>
            <a:ext cx="10515601" cy="96488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Scanning is done in the supine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tolerable, crossing the patient’s right leg over the left may help bring appendix more anterior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62" y="2005387"/>
            <a:ext cx="6738335" cy="22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9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5" y="227965"/>
            <a:ext cx="10515601" cy="1325563"/>
          </a:xfrm>
        </p:spPr>
        <p:txBody>
          <a:bodyPr/>
          <a:lstStyle/>
          <a:p>
            <a:r>
              <a:rPr lang="en-US" dirty="0" smtClean="0"/>
              <a:t>Scanning technique: point of most pain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566626"/>
            <a:ext cx="10515601" cy="17912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Have the patient point to the location of most intense pain and put the probe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Transverse view -&gt; indicator to patient’s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Sagittal -&gt; indicator to patient’s head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32013"/>
            <a:ext cx="4445196" cy="343461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929589" y="3716263"/>
            <a:ext cx="849430" cy="10578"/>
          </a:xfrm>
          <a:prstGeom prst="straightConnector1">
            <a:avLst/>
          </a:prstGeom>
          <a:noFill/>
          <a:ln w="123825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98" y="1132014"/>
            <a:ext cx="4453146" cy="344075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7661710" y="3183560"/>
            <a:ext cx="5268" cy="696332"/>
          </a:xfrm>
          <a:prstGeom prst="straightConnector1">
            <a:avLst/>
          </a:prstGeom>
          <a:noFill/>
          <a:ln w="123825" cap="flat">
            <a:solidFill>
              <a:srgbClr val="FF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62051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heme1" id="{F34F8975-F4DA-4DB1-A62E-66508BD061D1}" vid="{9F65B80A-F222-43FE-B9BD-D51A8DE23C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1027</TotalTime>
  <Words>549</Words>
  <Application>Microsoft Office PowerPoint</Application>
  <PresentationFormat>Widescreen</PresentationFormat>
  <Paragraphs>109</Paragraphs>
  <Slides>24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Century Gothic</vt:lpstr>
      <vt:lpstr>DIN Alternate</vt:lpstr>
      <vt:lpstr>Impact</vt:lpstr>
      <vt:lpstr>Playfair Display Bold</vt:lpstr>
      <vt:lpstr>Tahoma</vt:lpstr>
      <vt:lpstr>Times New Roman</vt:lpstr>
      <vt:lpstr>Theme1</vt:lpstr>
      <vt:lpstr>   Appendicitis Point of Care Ultrasound </vt:lpstr>
      <vt:lpstr>Outline</vt:lpstr>
      <vt:lpstr>The right patient for RLQ POCUS</vt:lpstr>
      <vt:lpstr>Appendix Anatomy</vt:lpstr>
      <vt:lpstr>Appendix Anatomy</vt:lpstr>
      <vt:lpstr>Appendix Anatomy Variants…</vt:lpstr>
      <vt:lpstr>Probe Selection</vt:lpstr>
      <vt:lpstr>Patient Positioning</vt:lpstr>
      <vt:lpstr>Scanning technique: point of most pain</vt:lpstr>
      <vt:lpstr>Scanning technique: systematic</vt:lpstr>
      <vt:lpstr>Ultrasound findings in normal appendix</vt:lpstr>
      <vt:lpstr>Ultrasound findings in normal appendix</vt:lpstr>
      <vt:lpstr>Ultrasound signs of acute appendicitis</vt:lpstr>
      <vt:lpstr>Acute perforated appendicitis</vt:lpstr>
      <vt:lpstr>Acute Appendicitis</vt:lpstr>
      <vt:lpstr>PowerPoint Presentation</vt:lpstr>
      <vt:lpstr>PowerPoint Presentation</vt:lpstr>
      <vt:lpstr>Acute Appendicitis</vt:lpstr>
      <vt:lpstr>Acute Appendicitis</vt:lpstr>
      <vt:lpstr>A-line pattern (abdomen)</vt:lpstr>
      <vt:lpstr>PowerPoint Presentation</vt:lpstr>
      <vt:lpstr>PowerPoint Presentation</vt:lpstr>
      <vt:lpstr>Interpreting Findings (when to CT)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Appendicitis Point of Care Ultrasound</dc:title>
  <dc:creator>Cody Couperus</dc:creator>
  <cp:lastModifiedBy>Cody Couperus</cp:lastModifiedBy>
  <cp:revision>25</cp:revision>
  <dcterms:created xsi:type="dcterms:W3CDTF">2019-04-12T00:56:25Z</dcterms:created>
  <dcterms:modified xsi:type="dcterms:W3CDTF">2019-04-12T19:38:29Z</dcterms:modified>
</cp:coreProperties>
</file>